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EDB"/>
          </a:solidFill>
        </a:fill>
      </a:tcStyle>
    </a:wholeTbl>
    <a:band2H>
      <a:tcTxStyle b="def" i="def"/>
      <a:tcStyle>
        <a:tcBdr/>
        <a:fill>
          <a:solidFill>
            <a:srgbClr val="E8F6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1EE"/>
          </a:solidFill>
        </a:fill>
      </a:tcStyle>
    </a:wholeTbl>
    <a:band2H>
      <a:tcTxStyle b="def" i="def"/>
      <a:tcStyle>
        <a:tcBdr/>
        <a:fill>
          <a:solidFill>
            <a:srgbClr val="F0EA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9CF"/>
          </a:solidFill>
        </a:fill>
      </a:tcStyle>
    </a:wholeTbl>
    <a:band2H>
      <a:tcTxStyle b="def" i="def"/>
      <a:tcStyle>
        <a:tcBdr/>
        <a:fill>
          <a:solidFill>
            <a:srgbClr val="EC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9" y="4021137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5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2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9" y="4763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39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9" y="5480049"/>
              <a:ext cx="157164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49"/>
              <a:ext cx="304801" cy="177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4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49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9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4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2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1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Title Text"/>
          <p:cNvSpPr txBox="1"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7C96A3"/>
                </a:solidFill>
              </a:defRPr>
            </a:lvl1pPr>
            <a:lvl2pPr marL="0" indent="457200">
              <a:buSzTx/>
              <a:buFontTx/>
              <a:buNone/>
              <a:defRPr cap="all" sz="2000">
                <a:solidFill>
                  <a:srgbClr val="7C96A3"/>
                </a:solidFill>
              </a:defRPr>
            </a:lvl2pPr>
            <a:lvl3pPr marL="0" indent="914400">
              <a:buSzTx/>
              <a:buFontTx/>
              <a:buNone/>
              <a:defRPr cap="all" sz="2000">
                <a:solidFill>
                  <a:srgbClr val="7C96A3"/>
                </a:solidFill>
              </a:defRPr>
            </a:lvl3pPr>
            <a:lvl4pPr marL="0" indent="1371600">
              <a:buSzTx/>
              <a:buFontTx/>
              <a:buNone/>
              <a:defRPr cap="all" sz="2000">
                <a:solidFill>
                  <a:srgbClr val="7C96A3"/>
                </a:solidFill>
              </a:defRPr>
            </a:lvl4pPr>
            <a:lvl5pPr marL="0" indent="1828800">
              <a:buSzTx/>
              <a:buFontTx/>
              <a:buNone/>
              <a:defRPr cap="all" sz="2000">
                <a:solidFill>
                  <a:srgbClr val="7C96A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/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69" name="Picture Placeholder 2"/>
          <p:cNvSpPr/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70" name="Body Level One…"/>
          <p:cNvSpPr txBox="1"/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/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Text Placeholder 3"/>
          <p:cNvSpPr/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90" name="TextBox 59"/>
          <p:cNvSpPr txBox="1"/>
          <p:nvPr/>
        </p:nvSpPr>
        <p:spPr>
          <a:xfrm>
            <a:off x="949232" y="426612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91" name="TextBox 60"/>
          <p:cNvSpPr txBox="1"/>
          <p:nvPr/>
        </p:nvSpPr>
        <p:spPr>
          <a:xfrm>
            <a:off x="10583089" y="2459189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/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00" name="Body Level One…"/>
          <p:cNvSpPr txBox="1"/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/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9" name="Body Level One…"/>
          <p:cNvSpPr txBox="1"/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Text Placeholder 3"/>
          <p:cNvSpPr/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11" name="Text Placeholder 4"/>
          <p:cNvSpPr/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312" name="Text Placeholder 3"/>
          <p:cNvSpPr/>
          <p:nvPr>
            <p:ph type="body" sz="quarter" idx="15"/>
          </p:nvPr>
        </p:nvSpPr>
        <p:spPr>
          <a:xfrm>
            <a:off x="4504212" y="3363435"/>
            <a:ext cx="3195832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13" name="Text Placeholder 4"/>
          <p:cNvSpPr/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314" name="Text Placeholder 3"/>
          <p:cNvSpPr/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Text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Picture Placeholder 2"/>
          <p:cNvSpPr/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5" name="Text Placeholder 3"/>
          <p:cNvSpPr/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26" name="Text Placeholder 4"/>
          <p:cNvSpPr/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327" name="Picture Placeholder 2"/>
          <p:cNvSpPr/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8" name="Text Placeholder 3"/>
          <p:cNvSpPr/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29" name="Text Placeholder 4"/>
          <p:cNvSpPr/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330" name="Picture Placeholder 2"/>
          <p:cNvSpPr/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1" name="Text Placeholder 3"/>
          <p:cNvSpPr/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92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166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7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1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2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4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5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8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9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0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1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2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5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8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0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1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03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9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2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205" name="Title Text"/>
          <p:cNvSpPr txBox="1"/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06" name="Body Level One…"/>
          <p:cNvSpPr txBox="1"/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457200">
              <a:buSzTx/>
              <a:buFontTx/>
              <a:buNone/>
              <a:defRPr cap="all" sz="1800"/>
            </a:lvl2pPr>
            <a:lvl3pPr marL="0" indent="914400">
              <a:buSzTx/>
              <a:buFontTx/>
              <a:buNone/>
              <a:defRPr cap="all" sz="1800"/>
            </a:lvl3pPr>
            <a:lvl4pPr marL="0" indent="1371600">
              <a:buSzTx/>
              <a:buFontTx/>
              <a:buNone/>
              <a:defRPr cap="all" sz="1800"/>
            </a:lvl4pPr>
            <a:lvl5pPr marL="0" indent="1828800"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ext Placeholder 4"/>
          <p:cNvSpPr/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49" name="Body Level One…"/>
          <p:cNvSpPr txBox="1"/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Text Placeholder 3"/>
          <p:cNvSpPr/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Text"/>
          <p:cNvSpPr txBox="1"/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59" name="Picture Placeholder 2"/>
          <p:cNvSpPr/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60" name="Body Level One…"/>
          <p:cNvSpPr txBox="1"/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2" name="Title Text"/>
          <p:cNvSpPr txBox="1"/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0803123" y="5950266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Item Sales and Ordering </a:t>
            </a:r>
            <a:br/>
            <a:r>
              <a:t>Patterns</a:t>
            </a:r>
            <a:br/>
          </a:p>
        </p:txBody>
      </p:sp>
      <p:sp>
        <p:nvSpPr>
          <p:cNvPr id="342" name="Subtitle 2"/>
          <p:cNvSpPr txBox="1"/>
          <p:nvPr>
            <p:ph type="subTitle" sz="quarter" idx="1"/>
          </p:nvPr>
        </p:nvSpPr>
        <p:spPr>
          <a:xfrm>
            <a:off x="1876424" y="3602037"/>
            <a:ext cx="8791576" cy="1655762"/>
          </a:xfrm>
          <a:prstGeom prst="rect">
            <a:avLst/>
          </a:prstGeom>
        </p:spPr>
        <p:txBody>
          <a:bodyPr/>
          <a:lstStyle/>
          <a:p>
            <a:pPr/>
            <a:r>
              <a:t>PRESENTORS : Dillon Latimore , Karl Foley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Ordered Quantity by Month2013.png" descr="Ordered Quantity by Month20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5013" y="1383024"/>
            <a:ext cx="4982001" cy="2650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rdered Quantity by Month2014.png" descr="Ordered Quantity by Month20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013" y="4089619"/>
            <a:ext cx="4981973" cy="278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rdered Quantity by Month2015.png" descr="Ordered Quantity by Month20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3604" y="1383024"/>
            <a:ext cx="4727948" cy="2650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rdered Quantity by Month2016.png" descr="Ordered Quantity by Month20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3604" y="4096217"/>
            <a:ext cx="4727948" cy="2517557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2013"/>
          <p:cNvSpPr txBox="1"/>
          <p:nvPr/>
        </p:nvSpPr>
        <p:spPr>
          <a:xfrm>
            <a:off x="3501665" y="1408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407" name="2014"/>
          <p:cNvSpPr txBox="1"/>
          <p:nvPr/>
        </p:nvSpPr>
        <p:spPr>
          <a:xfrm>
            <a:off x="3501665" y="41389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408" name="2015"/>
          <p:cNvSpPr txBox="1"/>
          <p:nvPr/>
        </p:nvSpPr>
        <p:spPr>
          <a:xfrm>
            <a:off x="8993244" y="14084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409" name="2016"/>
          <p:cNvSpPr txBox="1"/>
          <p:nvPr/>
        </p:nvSpPr>
        <p:spPr>
          <a:xfrm>
            <a:off x="8993244" y="41389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410" name="Ordered quantity by Month"/>
          <p:cNvSpPr txBox="1"/>
          <p:nvPr/>
        </p:nvSpPr>
        <p:spPr>
          <a:xfrm>
            <a:off x="1187550" y="74930"/>
            <a:ext cx="550045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Ordered quantity by Month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Ordered Quantity by Stock Item2013.png" descr="Ordered Quantity by Stock Item20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99" y="2292704"/>
            <a:ext cx="4317402" cy="1676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Ordered Quantity by Stock Item2014.png" descr="Ordered Quantity by Stock Item20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699" y="4397736"/>
            <a:ext cx="4317402" cy="1835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Ordered Quantity by Stock Item2015.png" descr="Ordered Quantity by Stock Item20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0718" y="2213336"/>
            <a:ext cx="4301352" cy="1835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Ordered Quantity by Stock Item2016.png" descr="Ordered Quantity by Stock Item20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06381" y="4397736"/>
            <a:ext cx="4330026" cy="183503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2013"/>
          <p:cNvSpPr txBox="1"/>
          <p:nvPr/>
        </p:nvSpPr>
        <p:spPr>
          <a:xfrm>
            <a:off x="2864066" y="22847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417" name="2014"/>
          <p:cNvSpPr txBox="1"/>
          <p:nvPr/>
        </p:nvSpPr>
        <p:spPr>
          <a:xfrm>
            <a:off x="2864066" y="44183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418" name="2015"/>
          <p:cNvSpPr txBox="1"/>
          <p:nvPr/>
        </p:nvSpPr>
        <p:spPr>
          <a:xfrm>
            <a:off x="8467060" y="22847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419" name="2016"/>
          <p:cNvSpPr txBox="1"/>
          <p:nvPr/>
        </p:nvSpPr>
        <p:spPr>
          <a:xfrm>
            <a:off x="8467060" y="44183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420" name="Ordered Quantity by Stock Item"/>
          <p:cNvSpPr txBox="1"/>
          <p:nvPr/>
        </p:nvSpPr>
        <p:spPr>
          <a:xfrm>
            <a:off x="1187550" y="74930"/>
            <a:ext cx="620589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Ordered Quantity by Stock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upplies by item by quantity2013.png" descr="Supplies by item by quantity20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311" y="2058363"/>
            <a:ext cx="5037613" cy="1869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upplies by item by quantity2014.png" descr="Supplies by item by quantity20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378" y="4297097"/>
            <a:ext cx="5319164" cy="176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upplies by item by quantity2015.png" descr="Supplies by item by quantity20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2972" y="2086158"/>
            <a:ext cx="5375455" cy="181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upplies by item by quantity2016.png" descr="Supplies by item by quantity20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8121" y="4284800"/>
            <a:ext cx="5265157" cy="194137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2015"/>
          <p:cNvSpPr txBox="1"/>
          <p:nvPr/>
        </p:nvSpPr>
        <p:spPr>
          <a:xfrm>
            <a:off x="8696365" y="17640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427" name="2016"/>
          <p:cNvSpPr txBox="1"/>
          <p:nvPr/>
        </p:nvSpPr>
        <p:spPr>
          <a:xfrm>
            <a:off x="8696365" y="3926217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428" name="2014"/>
          <p:cNvSpPr txBox="1"/>
          <p:nvPr/>
        </p:nvSpPr>
        <p:spPr>
          <a:xfrm>
            <a:off x="2105066" y="3946263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429" name="2013"/>
          <p:cNvSpPr txBox="1"/>
          <p:nvPr/>
        </p:nvSpPr>
        <p:spPr>
          <a:xfrm>
            <a:off x="2105066" y="17640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430" name="Supplies and Item by Quantity"/>
          <p:cNvSpPr txBox="1"/>
          <p:nvPr/>
        </p:nvSpPr>
        <p:spPr>
          <a:xfrm>
            <a:off x="1187550" y="74930"/>
            <a:ext cx="572686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Supplies and Item by Quantity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ive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Live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tem Sales2015.pdf" descr="Item Sales20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780" y="644788"/>
            <a:ext cx="10284440" cy="609891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Item Sales DashBoard"/>
          <p:cNvSpPr txBox="1"/>
          <p:nvPr/>
        </p:nvSpPr>
        <p:spPr>
          <a:xfrm>
            <a:off x="1187550" y="74930"/>
            <a:ext cx="420703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Item Sales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tock Item by Sale Count2016.png" descr="stock Item by Sale Count20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2821" y="4291119"/>
            <a:ext cx="5812619" cy="236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tock Item by Sale Count2013.png" descr="stock Item by Sale Count20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81" y="1453381"/>
            <a:ext cx="5975818" cy="2432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tock Item by Sale Count2014.png" descr="stock Item by Sale Count20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8309" y="1263828"/>
            <a:ext cx="5812618" cy="2847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tock Item by Sale Count2015.png" descr="stock Item by Sale Count20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99" y="4274280"/>
            <a:ext cx="5975818" cy="240234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2015"/>
          <p:cNvSpPr txBox="1"/>
          <p:nvPr/>
        </p:nvSpPr>
        <p:spPr>
          <a:xfrm>
            <a:off x="8830284" y="1192530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352" name="2016"/>
          <p:cNvSpPr txBox="1"/>
          <p:nvPr/>
        </p:nvSpPr>
        <p:spPr>
          <a:xfrm>
            <a:off x="8874796" y="4240530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353" name="2014"/>
          <p:cNvSpPr txBox="1"/>
          <p:nvPr/>
        </p:nvSpPr>
        <p:spPr>
          <a:xfrm>
            <a:off x="2704174" y="42405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354" name="2013"/>
          <p:cNvSpPr txBox="1"/>
          <p:nvPr/>
        </p:nvSpPr>
        <p:spPr>
          <a:xfrm>
            <a:off x="2704174" y="14465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355" name="Stock Items by Sales Count"/>
          <p:cNvSpPr txBox="1"/>
          <p:nvPr/>
        </p:nvSpPr>
        <p:spPr>
          <a:xfrm>
            <a:off x="1187550" y="74930"/>
            <a:ext cx="533733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Stock Items by Sales Count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Total Sales By stock item2013.png" descr="Total Sales By stock item20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103" y="2067573"/>
            <a:ext cx="2854780" cy="3377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Total Sales By stock item2014.png" descr="Total Sales By stock item20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683" y="2035344"/>
            <a:ext cx="2842266" cy="344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Total Sales By stock item2015.png" descr="Total Sales By stock item20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6956" y="2025744"/>
            <a:ext cx="2854780" cy="346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Total Sales By stock item2016.png" descr="Total Sales By stock item20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36110" y="2025744"/>
            <a:ext cx="3159306" cy="3461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2014"/>
          <p:cNvSpPr txBox="1"/>
          <p:nvPr/>
        </p:nvSpPr>
        <p:spPr>
          <a:xfrm>
            <a:off x="30109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362" name="2015"/>
          <p:cNvSpPr txBox="1"/>
          <p:nvPr/>
        </p:nvSpPr>
        <p:spPr>
          <a:xfrm>
            <a:off x="60081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363" name="2016"/>
          <p:cNvSpPr txBox="1"/>
          <p:nvPr/>
        </p:nvSpPr>
        <p:spPr>
          <a:xfrm>
            <a:off x="90053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364" name="2013"/>
          <p:cNvSpPr txBox="1"/>
          <p:nvPr/>
        </p:nvSpPr>
        <p:spPr>
          <a:xfrm>
            <a:off x="137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365" name="Items by Total sales"/>
          <p:cNvSpPr txBox="1"/>
          <p:nvPr/>
        </p:nvSpPr>
        <p:spPr>
          <a:xfrm>
            <a:off x="1187550" y="74930"/>
            <a:ext cx="3862547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Items by Total sales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ale Count by State Province2016.png" descr="Sale Count by State Province20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5443" y="3847940"/>
            <a:ext cx="5664461" cy="296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Sale Count by State Province2015.png" descr="Sale Count by State Province20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4974" y="756482"/>
            <a:ext cx="5685398" cy="2961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Sale Count by State Province2014.png" descr="Sale Count by State Province20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249" y="3847940"/>
            <a:ext cx="5685397" cy="296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Sale Count by State Province2013.png" descr="Sale Count by State Province20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1332" y="756482"/>
            <a:ext cx="5699231" cy="296129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2013"/>
          <p:cNvSpPr txBox="1"/>
          <p:nvPr/>
        </p:nvSpPr>
        <p:spPr>
          <a:xfrm>
            <a:off x="2976613" y="684530"/>
            <a:ext cx="608669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372" name="2014"/>
          <p:cNvSpPr txBox="1"/>
          <p:nvPr/>
        </p:nvSpPr>
        <p:spPr>
          <a:xfrm>
            <a:off x="2976613" y="37579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373" name="2015"/>
          <p:cNvSpPr txBox="1"/>
          <p:nvPr/>
        </p:nvSpPr>
        <p:spPr>
          <a:xfrm>
            <a:off x="8967639" y="684530"/>
            <a:ext cx="608669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374" name="2016"/>
          <p:cNvSpPr txBox="1"/>
          <p:nvPr/>
        </p:nvSpPr>
        <p:spPr>
          <a:xfrm>
            <a:off x="8967639" y="37579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375" name="Items ordered by State"/>
          <p:cNvSpPr txBox="1"/>
          <p:nvPr/>
        </p:nvSpPr>
        <p:spPr>
          <a:xfrm>
            <a:off x="1187550" y="74930"/>
            <a:ext cx="435050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Items ordered by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ale Count by Sales Territory2016.png" descr="Sale Count by Sales Territory20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4182" y="3883254"/>
            <a:ext cx="3702686" cy="282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ale Count by Sales Territory2015.png" descr="Sale Count by Sales Territory20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4182" y="859688"/>
            <a:ext cx="3702686" cy="285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ale Count by Sales Territory2014.png" descr="Sale Count by Sales Territory20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386" y="3853158"/>
            <a:ext cx="3738185" cy="288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ale Count by Sales Territory2013.png" descr="Sale Count by Sales Territory20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35386" y="859688"/>
            <a:ext cx="3738185" cy="285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2014"/>
          <p:cNvSpPr txBox="1"/>
          <p:nvPr/>
        </p:nvSpPr>
        <p:spPr>
          <a:xfrm>
            <a:off x="1827874" y="38468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382" name="2013"/>
          <p:cNvSpPr txBox="1"/>
          <p:nvPr/>
        </p:nvSpPr>
        <p:spPr>
          <a:xfrm>
            <a:off x="1827874" y="849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2013</a:t>
            </a:r>
          </a:p>
        </p:txBody>
      </p:sp>
      <p:sp>
        <p:nvSpPr>
          <p:cNvPr id="383" name="2015"/>
          <p:cNvSpPr txBox="1"/>
          <p:nvPr/>
        </p:nvSpPr>
        <p:spPr>
          <a:xfrm>
            <a:off x="6653874" y="849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384" name="2016"/>
          <p:cNvSpPr txBox="1"/>
          <p:nvPr/>
        </p:nvSpPr>
        <p:spPr>
          <a:xfrm>
            <a:off x="6653874" y="38468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85" name="Item by Sales Territories"/>
          <p:cNvSpPr txBox="1"/>
          <p:nvPr/>
        </p:nvSpPr>
        <p:spPr>
          <a:xfrm>
            <a:off x="1187550" y="74930"/>
            <a:ext cx="4620777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Item by Sales Territories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rofit by Stock Item2013.png" descr="Profit by Stock Item20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981" y="988760"/>
            <a:ext cx="4838095" cy="2860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rofit by Stock Item2014.png" descr="Profit by Stock Item20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981" y="3964123"/>
            <a:ext cx="4838095" cy="292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rofit by Stock Item2015.png" descr="Profit by Stock Item20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0475" y="1019516"/>
            <a:ext cx="4671884" cy="2799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rofit by Stock Item2016.png" descr="Profit by Stock Item20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0410" y="3947361"/>
            <a:ext cx="4671840" cy="2957282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2014"/>
          <p:cNvSpPr txBox="1"/>
          <p:nvPr/>
        </p:nvSpPr>
        <p:spPr>
          <a:xfrm>
            <a:off x="2602574" y="4024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2014</a:t>
            </a:r>
          </a:p>
        </p:txBody>
      </p:sp>
      <p:sp>
        <p:nvSpPr>
          <p:cNvPr id="392" name="2013"/>
          <p:cNvSpPr txBox="1"/>
          <p:nvPr/>
        </p:nvSpPr>
        <p:spPr>
          <a:xfrm>
            <a:off x="2602574" y="1027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2013</a:t>
            </a:r>
          </a:p>
        </p:txBody>
      </p:sp>
      <p:sp>
        <p:nvSpPr>
          <p:cNvPr id="393" name="2015"/>
          <p:cNvSpPr txBox="1"/>
          <p:nvPr/>
        </p:nvSpPr>
        <p:spPr>
          <a:xfrm>
            <a:off x="8977974" y="1027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2015</a:t>
            </a:r>
          </a:p>
        </p:txBody>
      </p:sp>
      <p:sp>
        <p:nvSpPr>
          <p:cNvPr id="394" name="2016"/>
          <p:cNvSpPr txBox="1"/>
          <p:nvPr/>
        </p:nvSpPr>
        <p:spPr>
          <a:xfrm>
            <a:off x="8977974" y="4024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395" name="Profit by item"/>
          <p:cNvSpPr txBox="1"/>
          <p:nvPr/>
        </p:nvSpPr>
        <p:spPr>
          <a:xfrm>
            <a:off x="1187550" y="74930"/>
            <a:ext cx="267906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Profit by item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ve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Live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item Purchase2015.pdf" descr="item Purchase20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681" y="579730"/>
            <a:ext cx="10522638" cy="624017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Item Purchase DashBoard"/>
          <p:cNvSpPr txBox="1"/>
          <p:nvPr/>
        </p:nvSpPr>
        <p:spPr>
          <a:xfrm>
            <a:off x="1187550" y="74930"/>
            <a:ext cx="499026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cap="all" sz="3200">
                <a:solidFill>
                  <a:srgbClr val="FFFFFF"/>
                </a:solidFill>
              </a:defRPr>
            </a:lvl1pPr>
          </a:lstStyle>
          <a:p>
            <a:pPr/>
            <a:r>
              <a:t>Item Purchase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